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332" r:id="rId2"/>
    <p:sldId id="256" r:id="rId3"/>
    <p:sldId id="275" r:id="rId4"/>
    <p:sldId id="258" r:id="rId5"/>
    <p:sldId id="262" r:id="rId6"/>
    <p:sldId id="263" r:id="rId7"/>
    <p:sldId id="276" r:id="rId8"/>
    <p:sldId id="259" r:id="rId9"/>
    <p:sldId id="265" r:id="rId10"/>
    <p:sldId id="257" r:id="rId11"/>
    <p:sldId id="261" r:id="rId12"/>
    <p:sldId id="266" r:id="rId13"/>
    <p:sldId id="268" r:id="rId14"/>
    <p:sldId id="267" r:id="rId15"/>
    <p:sldId id="269" r:id="rId16"/>
    <p:sldId id="270" r:id="rId17"/>
    <p:sldId id="260" r:id="rId18"/>
    <p:sldId id="271" r:id="rId19"/>
    <p:sldId id="277" r:id="rId20"/>
    <p:sldId id="272" r:id="rId21"/>
    <p:sldId id="273" r:id="rId22"/>
    <p:sldId id="274" r:id="rId23"/>
    <p:sldId id="278" r:id="rId24"/>
    <p:sldId id="279" r:id="rId25"/>
    <p:sldId id="280" r:id="rId26"/>
    <p:sldId id="282" r:id="rId27"/>
    <p:sldId id="281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08"/>
    <p:restoredTop sz="94615"/>
  </p:normalViewPr>
  <p:slideViewPr>
    <p:cSldViewPr snapToGrid="0" snapToObjects="1">
      <p:cViewPr varScale="1">
        <p:scale>
          <a:sx n="163" d="100"/>
          <a:sy n="163" d="100"/>
        </p:scale>
        <p:origin x="109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g>
</file>

<file path=ppt/media/image12.jpg>
</file>

<file path=ppt/media/image13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png>
</file>

<file path=ppt/media/image5.jpg>
</file>

<file path=ppt/media/image6.jpeg>
</file>

<file path=ppt/media/image7.jpe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36D9FC-DDF8-D147-85B3-60EAE874FD42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32B9F4-5491-EC45-825D-FED630B2D0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0200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7"/>
          <p:cNvSpPr>
            <a:spLocks noGrp="1" noChangeArrowheads="1"/>
          </p:cNvSpPr>
          <p:nvPr>
            <p:ph type="sldNum" sz="quarter" idx="5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14485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1798" indent="-285307" defTabSz="914485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2730" indent="-228246" defTabSz="914485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599222" indent="-228246" defTabSz="914485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214" indent="-228246" defTabSz="914485" eaLnBrk="0" hangingPunct="0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489680" indent="-228246" defTabSz="9144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22145" indent="-228246" defTabSz="9144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354611" indent="-228246" defTabSz="9144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787076" indent="-228246" defTabSz="914485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fld id="{445B95AB-4DA7-5D47-A933-8830AFBBAE0E}" type="slidenum">
              <a:rPr lang="en-US" smtClean="0">
                <a:latin typeface="Times" charset="0"/>
              </a:rPr>
              <a:pPr eaLnBrk="1" hangingPunct="1">
                <a:defRPr/>
              </a:pPr>
              <a:t>10</a:t>
            </a:fld>
            <a:endParaRPr lang="en-US">
              <a:latin typeface="Times" charset="0"/>
            </a:endParaRPr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/>
          <a:p>
            <a:pPr eaLnBrk="1" hangingPunct="1">
              <a:defRPr/>
            </a:pPr>
            <a:endParaRPr lang="en-US"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03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68615E0-7D52-4606-9020-B56BC090D6B4}" type="slidenum">
              <a:rPr lang="en-US"/>
              <a:pPr/>
              <a:t>11</a:t>
            </a:fld>
            <a:endParaRPr lang="en-US"/>
          </a:p>
        </p:txBody>
      </p:sp>
      <p:sp>
        <p:nvSpPr>
          <p:cNvPr id="156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667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811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2412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878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088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374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61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648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674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53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564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557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17308-46DE-D74D-915F-6B6CB5F915C6}" type="datetimeFigureOut">
              <a:rPr lang="en-US" smtClean="0"/>
              <a:t>10/26/22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B22BD3-3E53-9C48-8F64-74BBC1F9DF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257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Box 2">
            <a:extLst>
              <a:ext uri="{FF2B5EF4-FFF2-40B4-BE49-F238E27FC236}">
                <a16:creationId xmlns:a16="http://schemas.microsoft.com/office/drawing/2014/main" id="{BBD5F55E-2382-4C42-AD5D-C84D468B1E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97416" y="3570288"/>
            <a:ext cx="5149166" cy="2062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200" dirty="0"/>
              <a:t>Lecture 15:  Neural Circuits</a:t>
            </a:r>
          </a:p>
          <a:p>
            <a:pPr algn="ctr"/>
            <a:r>
              <a:rPr lang="en-US" altLang="en-US" sz="3200" dirty="0"/>
              <a:t>2022_v1</a:t>
            </a:r>
          </a:p>
          <a:p>
            <a:pPr algn="ctr"/>
            <a:endParaRPr lang="en-US" altLang="en-US" sz="3200" dirty="0"/>
          </a:p>
          <a:p>
            <a:pPr algn="ctr"/>
            <a:r>
              <a:rPr lang="en-US" altLang="en-US" sz="3200" dirty="0"/>
              <a:t>Professor Malcolm MacIver</a:t>
            </a:r>
          </a:p>
        </p:txBody>
      </p:sp>
      <p:sp>
        <p:nvSpPr>
          <p:cNvPr id="15363" name="Rectangle 1">
            <a:extLst>
              <a:ext uri="{FF2B5EF4-FFF2-40B4-BE49-F238E27FC236}">
                <a16:creationId xmlns:a16="http://schemas.microsoft.com/office/drawing/2014/main" id="{CB71AB65-2D33-7548-8F22-D773753EA8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6050" y="1828800"/>
            <a:ext cx="88519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/>
            <a:r>
              <a:rPr lang="en-US" altLang="en-US" sz="3200">
                <a:solidFill>
                  <a:srgbClr val="002060"/>
                </a:solidFill>
              </a:rPr>
              <a:t>BMD ENG 301Quantitative Systems Physiology</a:t>
            </a:r>
            <a:br>
              <a:rPr lang="en-US" altLang="en-US" sz="3200">
                <a:solidFill>
                  <a:srgbClr val="002060"/>
                </a:solidFill>
              </a:rPr>
            </a:br>
            <a:r>
              <a:rPr lang="en-US" altLang="en-US" sz="3200">
                <a:solidFill>
                  <a:srgbClr val="002060"/>
                </a:solidFill>
              </a:rPr>
              <a:t>(Nervous System)</a:t>
            </a:r>
            <a:endParaRPr lang="en-US" altLang="en-US" sz="3200"/>
          </a:p>
        </p:txBody>
      </p:sp>
    </p:spTree>
    <p:extLst>
      <p:ext uri="{BB962C8B-B14F-4D97-AF65-F5344CB8AC3E}">
        <p14:creationId xmlns:p14="http://schemas.microsoft.com/office/powerpoint/2010/main" val="696529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 descr="43MPUCalbindina-Sinuclein_CAMBIADAYA bisfina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9499" y="0"/>
            <a:ext cx="6956189" cy="6843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18728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55652" name="Picture 4" descr="Bipolar cell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381000"/>
            <a:ext cx="8610600" cy="604043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5653" name="Text Box 5"/>
          <p:cNvSpPr txBox="1">
            <a:spLocks noChangeArrowheads="1"/>
          </p:cNvSpPr>
          <p:nvPr/>
        </p:nvSpPr>
        <p:spPr bwMode="auto">
          <a:xfrm>
            <a:off x="5867400" y="5867400"/>
            <a:ext cx="2971800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u="none"/>
              <a:t>(webvision.med.utah.edu)</a:t>
            </a:r>
          </a:p>
        </p:txBody>
      </p:sp>
    </p:spTree>
    <p:extLst>
      <p:ext uri="{BB962C8B-B14F-4D97-AF65-F5344CB8AC3E}">
        <p14:creationId xmlns:p14="http://schemas.microsoft.com/office/powerpoint/2010/main" val="28213323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8F1DDA1-F73E-0940-8758-2665055BB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4750" y="266700"/>
            <a:ext cx="4254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3513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8D7D30E-4C74-744A-900B-79C8B0A1D3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266700"/>
            <a:ext cx="7950200" cy="6324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8FE526D-DC05-4446-B08E-44752033EFB7}"/>
              </a:ext>
            </a:extLst>
          </p:cNvPr>
          <p:cNvSpPr txBox="1"/>
          <p:nvPr/>
        </p:nvSpPr>
        <p:spPr>
          <a:xfrm>
            <a:off x="4963886" y="6305797"/>
            <a:ext cx="345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Less NT (glutamate) release in light</a:t>
            </a:r>
          </a:p>
        </p:txBody>
      </p:sp>
    </p:spTree>
    <p:extLst>
      <p:ext uri="{BB962C8B-B14F-4D97-AF65-F5344CB8AC3E}">
        <p14:creationId xmlns:p14="http://schemas.microsoft.com/office/powerpoint/2010/main" val="21531933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46B2F8-D31E-0E42-B94E-9FB5634370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312" y="1311729"/>
            <a:ext cx="3948391" cy="39965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7F0D184-A1F1-374F-B722-C502B222E3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298" y="1311729"/>
            <a:ext cx="3704620" cy="398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993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FB4500B-FFF5-104F-A215-53696376F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" y="266700"/>
            <a:ext cx="8318500" cy="6324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68E9AA-B706-404D-9360-AD17EFF0F447}"/>
              </a:ext>
            </a:extLst>
          </p:cNvPr>
          <p:cNvSpPr txBox="1"/>
          <p:nvPr/>
        </p:nvSpPr>
        <p:spPr>
          <a:xfrm>
            <a:off x="1805537" y="1579418"/>
            <a:ext cx="3431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PDE turns cGMP to GMP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cGMP keeps Na</a:t>
            </a:r>
            <a:r>
              <a:rPr lang="en-US" baseline="30000" dirty="0"/>
              <a:t>+</a:t>
            </a:r>
            <a:r>
              <a:rPr lang="en-US" dirty="0"/>
              <a:t> channels open</a:t>
            </a:r>
          </a:p>
        </p:txBody>
      </p:sp>
    </p:spTree>
    <p:extLst>
      <p:ext uri="{BB962C8B-B14F-4D97-AF65-F5344CB8AC3E}">
        <p14:creationId xmlns:p14="http://schemas.microsoft.com/office/powerpoint/2010/main" val="42195356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A6BE7E-DC6C-444F-AF0B-DB806A1E4A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342118"/>
            <a:ext cx="8102600" cy="6324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0E3853D-646C-054B-AF20-D058691A58AF}"/>
              </a:ext>
            </a:extLst>
          </p:cNvPr>
          <p:cNvSpPr txBox="1"/>
          <p:nvPr/>
        </p:nvSpPr>
        <p:spPr>
          <a:xfrm>
            <a:off x="605642" y="3135086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mGluR6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316C04-F5B6-0B46-936F-1BBD810E2B14}"/>
              </a:ext>
            </a:extLst>
          </p:cNvPr>
          <p:cNvSpPr txBox="1"/>
          <p:nvPr/>
        </p:nvSpPr>
        <p:spPr>
          <a:xfrm>
            <a:off x="2386940" y="3135086"/>
            <a:ext cx="884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Kainate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683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cs typeface="+mj-cs"/>
              </a:rPr>
              <a:t>OFF and ON retinal pathways</a:t>
            </a:r>
          </a:p>
        </p:txBody>
      </p:sp>
      <p:pic>
        <p:nvPicPr>
          <p:cNvPr id="61442" name="Content Placeholder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349" b="-25349"/>
          <a:stretch>
            <a:fillRect/>
          </a:stretch>
        </p:blipFill>
        <p:spPr bwMode="auto">
          <a:xfrm>
            <a:off x="1524000" y="-47625"/>
            <a:ext cx="6370638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90122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19E52C0-5AC2-CB46-B07A-88D80D539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550" y="266700"/>
            <a:ext cx="54229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2182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27C8-55EF-FA4A-BE3E-55F571E24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r>
              <a:rPr lang="en-US" dirty="0"/>
              <a:t>Basal Ganglia</a:t>
            </a:r>
          </a:p>
        </p:txBody>
      </p:sp>
    </p:spTree>
    <p:extLst>
      <p:ext uri="{BB962C8B-B14F-4D97-AF65-F5344CB8AC3E}">
        <p14:creationId xmlns:p14="http://schemas.microsoft.com/office/powerpoint/2010/main" val="3583447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876300"/>
            <a:ext cx="7772400" cy="1470025"/>
          </a:xfrm>
        </p:spPr>
        <p:txBody>
          <a:bodyPr/>
          <a:lstStyle/>
          <a:p>
            <a:r>
              <a:rPr lang="en-US" dirty="0"/>
              <a:t>Neural Circuits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73125" y="2616200"/>
            <a:ext cx="7762875" cy="1752600"/>
          </a:xfrm>
        </p:spPr>
        <p:txBody>
          <a:bodyPr>
            <a:normAutofit fontScale="92500" lnSpcReduction="20000"/>
          </a:bodyPr>
          <a:lstStyle/>
          <a:p>
            <a:pPr marL="457200" indent="-457200" algn="l">
              <a:buFont typeface="Arial"/>
              <a:buChar char="•"/>
            </a:pPr>
            <a:r>
              <a:rPr lang="en-US" dirty="0"/>
              <a:t>A step on the road to a neural system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Neural computation</a:t>
            </a:r>
          </a:p>
          <a:p>
            <a:pPr marL="457200" indent="-457200" algn="l">
              <a:buFont typeface="Arial"/>
              <a:buChar char="•"/>
            </a:pPr>
            <a:r>
              <a:rPr lang="en-US" dirty="0"/>
              <a:t>Emergent property – can do more than what a single neuron can do</a:t>
            </a:r>
          </a:p>
        </p:txBody>
      </p:sp>
    </p:spTree>
    <p:extLst>
      <p:ext uri="{BB962C8B-B14F-4D97-AF65-F5344CB8AC3E}">
        <p14:creationId xmlns:p14="http://schemas.microsoft.com/office/powerpoint/2010/main" val="3241251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F9037D-27CB-A74E-BB8B-7798D4E59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550" y="266700"/>
            <a:ext cx="59309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807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1C0E3ED-5472-2D48-B99F-B45D0C348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762000"/>
            <a:ext cx="8534400" cy="5334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3E22B38-3088-2740-B972-7BDACC6C0607}"/>
              </a:ext>
            </a:extLst>
          </p:cNvPr>
          <p:cNvSpPr txBox="1"/>
          <p:nvPr/>
        </p:nvSpPr>
        <p:spPr>
          <a:xfrm>
            <a:off x="2778826" y="5783283"/>
            <a:ext cx="59257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Disinhibition from the neurons of the Substantia Nigra Pars Reticulata leads to firing of neurons in the Superior Colliculus that drives an eye movement</a:t>
            </a:r>
          </a:p>
        </p:txBody>
      </p:sp>
    </p:spTree>
    <p:extLst>
      <p:ext uri="{BB962C8B-B14F-4D97-AF65-F5344CB8AC3E}">
        <p14:creationId xmlns:p14="http://schemas.microsoft.com/office/powerpoint/2010/main" val="30735647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9978A6-9005-1B44-BA89-27934B3D7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" y="266700"/>
            <a:ext cx="78486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6650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27C8-55EF-FA4A-BE3E-55F571E24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r>
              <a:rPr lang="en-US" dirty="0"/>
              <a:t>Cerebellum</a:t>
            </a:r>
          </a:p>
        </p:txBody>
      </p:sp>
    </p:spTree>
    <p:extLst>
      <p:ext uri="{BB962C8B-B14F-4D97-AF65-F5344CB8AC3E}">
        <p14:creationId xmlns:p14="http://schemas.microsoft.com/office/powerpoint/2010/main" val="23990843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7699F1-611F-4F44-8376-DD4C920760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939800"/>
            <a:ext cx="8534400" cy="4978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BABE3C-EB26-C948-BFA2-28B84BCEB9D4}"/>
              </a:ext>
            </a:extLst>
          </p:cNvPr>
          <p:cNvSpPr txBox="1"/>
          <p:nvPr/>
        </p:nvSpPr>
        <p:spPr>
          <a:xfrm>
            <a:off x="3502636" y="5918200"/>
            <a:ext cx="213872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Purkinje Cells</a:t>
            </a:r>
          </a:p>
        </p:txBody>
      </p:sp>
    </p:spTree>
    <p:extLst>
      <p:ext uri="{BB962C8B-B14F-4D97-AF65-F5344CB8AC3E}">
        <p14:creationId xmlns:p14="http://schemas.microsoft.com/office/powerpoint/2010/main" val="39609510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A06192-47A1-1E42-863D-73E6FBA52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00" y="266700"/>
            <a:ext cx="76708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66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3CE4E6-997D-4E4B-8706-634615F2B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0" y="266700"/>
            <a:ext cx="60325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2530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2A5B94-CE53-7B4B-B923-6D5A0C730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266700"/>
            <a:ext cx="55626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77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27C8-55EF-FA4A-BE3E-55F571E24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r>
              <a:rPr lang="en-US" dirty="0"/>
              <a:t>Spinal Cord</a:t>
            </a:r>
          </a:p>
        </p:txBody>
      </p:sp>
    </p:spTree>
    <p:extLst>
      <p:ext uri="{BB962C8B-B14F-4D97-AF65-F5344CB8AC3E}">
        <p14:creationId xmlns:p14="http://schemas.microsoft.com/office/powerpoint/2010/main" val="37295233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 descr="tmp141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511175"/>
            <a:ext cx="4994275" cy="634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7727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7501321-8F88-8E40-A0D5-17FB402CF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83" y="97219"/>
            <a:ext cx="8562109" cy="6672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954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758F86-1060-1B45-AB20-0B896CDDBE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238250"/>
            <a:ext cx="85344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052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E27C8-55EF-FA4A-BE3E-55F571E24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57500"/>
            <a:ext cx="8229600" cy="1143000"/>
          </a:xfrm>
        </p:spPr>
        <p:txBody>
          <a:bodyPr/>
          <a:lstStyle/>
          <a:p>
            <a:r>
              <a:rPr lang="en-US" dirty="0"/>
              <a:t>Retina</a:t>
            </a:r>
          </a:p>
        </p:txBody>
      </p:sp>
    </p:spTree>
    <p:extLst>
      <p:ext uri="{BB962C8B-B14F-4D97-AF65-F5344CB8AC3E}">
        <p14:creationId xmlns:p14="http://schemas.microsoft.com/office/powerpoint/2010/main" val="3360548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cs typeface="+mj-cs"/>
              </a:rPr>
              <a:t>Retinal layering</a:t>
            </a:r>
          </a:p>
        </p:txBody>
      </p:sp>
      <p:pic>
        <p:nvPicPr>
          <p:cNvPr id="60418" name="Picture 4" descr="retinacrosssection1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457200"/>
            <a:ext cx="5040313" cy="617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70725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C7C491-28C0-B945-88CB-38C51F152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413" y="266700"/>
            <a:ext cx="5689600" cy="63246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0EDA85-6C70-6A4A-86D2-B005626A63F6}"/>
              </a:ext>
            </a:extLst>
          </p:cNvPr>
          <p:cNvSpPr txBox="1"/>
          <p:nvPr/>
        </p:nvSpPr>
        <p:spPr>
          <a:xfrm>
            <a:off x="6063013" y="831272"/>
            <a:ext cx="21140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Photoreceptors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5E5220-BD57-8240-8B46-A64AA95F03A0}"/>
              </a:ext>
            </a:extLst>
          </p:cNvPr>
          <p:cNvSpPr txBox="1"/>
          <p:nvPr/>
        </p:nvSpPr>
        <p:spPr>
          <a:xfrm>
            <a:off x="5446427" y="3198167"/>
            <a:ext cx="17187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Bipolar Cells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C66647-C922-2045-BF5C-F8D7FA69EDBA}"/>
              </a:ext>
            </a:extLst>
          </p:cNvPr>
          <p:cNvSpPr txBox="1"/>
          <p:nvPr/>
        </p:nvSpPr>
        <p:spPr>
          <a:xfrm>
            <a:off x="6063013" y="5902036"/>
            <a:ext cx="28802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Retinal Ganglion Cells</a:t>
            </a:r>
          </a:p>
        </p:txBody>
      </p:sp>
    </p:spTree>
    <p:extLst>
      <p:ext uri="{BB962C8B-B14F-4D97-AF65-F5344CB8AC3E}">
        <p14:creationId xmlns:p14="http://schemas.microsoft.com/office/powerpoint/2010/main" val="560630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124</Words>
  <Application>Microsoft Macintosh PowerPoint</Application>
  <PresentationFormat>On-screen Show (4:3)</PresentationFormat>
  <Paragraphs>28</Paragraphs>
  <Slides>27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Times</vt:lpstr>
      <vt:lpstr>Office Theme</vt:lpstr>
      <vt:lpstr>PowerPoint Presentation</vt:lpstr>
      <vt:lpstr>Neural Circuits</vt:lpstr>
      <vt:lpstr>Spinal Cord</vt:lpstr>
      <vt:lpstr>PowerPoint Presentation</vt:lpstr>
      <vt:lpstr>PowerPoint Presentation</vt:lpstr>
      <vt:lpstr>PowerPoint Presentation</vt:lpstr>
      <vt:lpstr>Retina</vt:lpstr>
      <vt:lpstr>Retinal layering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OFF and ON retinal pathways</vt:lpstr>
      <vt:lpstr>PowerPoint Presentation</vt:lpstr>
      <vt:lpstr>Basal Ganglia</vt:lpstr>
      <vt:lpstr>PowerPoint Presentation</vt:lpstr>
      <vt:lpstr>PowerPoint Presentation</vt:lpstr>
      <vt:lpstr>PowerPoint Presentation</vt:lpstr>
      <vt:lpstr>Cerebellum</vt:lpstr>
      <vt:lpstr>PowerPoint Presentation</vt:lpstr>
      <vt:lpstr>PowerPoint Presentation</vt:lpstr>
      <vt:lpstr>PowerPoint Presentation</vt:lpstr>
      <vt:lpstr>PowerPoint Presentation</vt:lpstr>
    </vt:vector>
  </TitlesOfParts>
  <Company>Northwestern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Circuits</dc:title>
  <dc:creator>John B Troy</dc:creator>
  <cp:lastModifiedBy>Malcolm Angus MacIver</cp:lastModifiedBy>
  <cp:revision>15</cp:revision>
  <cp:lastPrinted>2020-10-20T14:59:52Z</cp:lastPrinted>
  <dcterms:created xsi:type="dcterms:W3CDTF">2016-10-31T15:42:47Z</dcterms:created>
  <dcterms:modified xsi:type="dcterms:W3CDTF">2022-10-26T18:21:39Z</dcterms:modified>
</cp:coreProperties>
</file>

<file path=docProps/thumbnail.jpeg>
</file>